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3313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302901"/>
            <a:ext cx="7477601" cy="2874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Основы военной службы РФ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4510802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Военная служба в Российской Федерации является важной обязанностью граждан, которая направлена на защиту суверенитета и территориальной целостности страны. Она включает в себя прохождение военной подготовки, участие в учениях и выполнение боевых задач.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6554391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819" y="6562011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299686" y="6537722"/>
            <a:ext cx="2388751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 Kopylov Denis </a:t>
            </a:r>
            <a:r>
              <a:rPr lang="en-US" sz="2187" b="1" dirty="0" err="1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Andreevich</a:t>
            </a:r>
            <a:endParaRPr lang="en-US" sz="2187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760220" y="1466969"/>
            <a:ext cx="11109960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Права и обязанности военнослужащих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1760220" y="336256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1912144" y="3404235"/>
            <a:ext cx="19597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2482334" y="343888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Права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2482334" y="3919299"/>
            <a:ext cx="2833092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Военнослужащие имеют право на соответствующее денежное довольствие, социальные гарантии, бесплатное медицинское обслуживание и другие льготы.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537597" y="336256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648325" y="3404235"/>
            <a:ext cx="27836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6259711" y="343888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Обязанности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6259711" y="3919299"/>
            <a:ext cx="2833092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Военнослужащие обязаны соблюдать воинскую дисциплину, выполнять приказы командиров, поддерживать высокую боевую готовность и защищать Родину.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314974" y="336256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9418082" y="3404235"/>
            <a:ext cx="29360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3"/>
          <p:cNvSpPr/>
          <p:nvPr/>
        </p:nvSpPr>
        <p:spPr>
          <a:xfrm>
            <a:off x="10037088" y="3438882"/>
            <a:ext cx="283309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Ответственность</a:t>
            </a:r>
            <a:endParaRPr lang="en-US" sz="2187" dirty="0"/>
          </a:p>
        </p:txBody>
      </p:sp>
      <p:sp>
        <p:nvSpPr>
          <p:cNvPr id="18" name="Text 14"/>
          <p:cNvSpPr/>
          <p:nvPr/>
        </p:nvSpPr>
        <p:spPr>
          <a:xfrm>
            <a:off x="10037088" y="4266486"/>
            <a:ext cx="2833092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За нарушение воинской дисциплины военнослужащие несут дисциплинарную, административную или уголовную ответственность.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2039064"/>
            <a:ext cx="1086135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Структура Вооруженных Сил РФ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1760220" y="328886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Рода войск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1760220" y="3858220"/>
            <a:ext cx="3341608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Сухопутные войска, Военно-Воздушные Силы, Военно-Морской Флот, Ракетные войска стратегического назначения, Воздушно-десантные войска.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651421" y="3288863"/>
            <a:ext cx="294155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Виды вооружения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651421" y="3858220"/>
            <a:ext cx="3341608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Стрелковое оружие, бронетехника, артиллерия, авиация, ракетные комплексы, средства ПВО и другие виды современного вооружения.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542621" y="3288863"/>
            <a:ext cx="33416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Организационная структура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542621" y="4205407"/>
            <a:ext cx="334160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Министерство обороны РФ, Генеральный штаб, Командования родов войск, Военные округа, Соединения и воинские части.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2115" y="1312307"/>
            <a:ext cx="9393317" cy="6101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05"/>
              </a:lnSpc>
              <a:buNone/>
            </a:pPr>
            <a:r>
              <a:rPr lang="en-US" sz="384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Военная подготовка и обучение</a:t>
            </a:r>
            <a:endParaRPr lang="en-US" sz="3844" dirty="0"/>
          </a:p>
        </p:txBody>
      </p:sp>
      <p:sp>
        <p:nvSpPr>
          <p:cNvPr id="6" name="Shape 2"/>
          <p:cNvSpPr/>
          <p:nvPr/>
        </p:nvSpPr>
        <p:spPr>
          <a:xfrm>
            <a:off x="1005483" y="2215277"/>
            <a:ext cx="38933" cy="4701897"/>
          </a:xfrm>
          <a:prstGeom prst="roundRect">
            <a:avLst>
              <a:gd name="adj" fmla="val 225688"/>
            </a:avLst>
          </a:prstGeom>
          <a:solidFill>
            <a:srgbClr val="8D2424"/>
          </a:solidFill>
          <a:ln/>
        </p:spPr>
      </p:sp>
      <p:sp>
        <p:nvSpPr>
          <p:cNvPr id="7" name="Shape 3"/>
          <p:cNvSpPr/>
          <p:nvPr/>
        </p:nvSpPr>
        <p:spPr>
          <a:xfrm>
            <a:off x="1244501" y="2567880"/>
            <a:ext cx="683300" cy="38933"/>
          </a:xfrm>
          <a:prstGeom prst="roundRect">
            <a:avLst>
              <a:gd name="adj" fmla="val 225688"/>
            </a:avLst>
          </a:prstGeom>
          <a:solidFill>
            <a:srgbClr val="8D2424"/>
          </a:solidFill>
          <a:ln/>
        </p:spPr>
      </p:sp>
      <p:sp>
        <p:nvSpPr>
          <p:cNvPr id="8" name="Shape 4"/>
          <p:cNvSpPr/>
          <p:nvPr/>
        </p:nvSpPr>
        <p:spPr>
          <a:xfrm>
            <a:off x="805279" y="2367796"/>
            <a:ext cx="439222" cy="439222"/>
          </a:xfrm>
          <a:prstGeom prst="roundRect">
            <a:avLst>
              <a:gd name="adj" fmla="val 20005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938748" y="2404348"/>
            <a:ext cx="172164" cy="3661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83"/>
              </a:lnSpc>
              <a:buNone/>
            </a:pPr>
            <a:r>
              <a:rPr lang="en-US" sz="2306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306" dirty="0"/>
          </a:p>
        </p:txBody>
      </p:sp>
      <p:sp>
        <p:nvSpPr>
          <p:cNvPr id="10" name="Text 6"/>
          <p:cNvSpPr/>
          <p:nvPr/>
        </p:nvSpPr>
        <p:spPr>
          <a:xfrm>
            <a:off x="2098715" y="2410420"/>
            <a:ext cx="3378637" cy="3050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2"/>
              </a:lnSpc>
              <a:buNone/>
            </a:pPr>
            <a:r>
              <a:rPr lang="en-US" sz="1922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Начальная подготовка</a:t>
            </a:r>
            <a:endParaRPr lang="en-US" sz="1922" dirty="0"/>
          </a:p>
        </p:txBody>
      </p:sp>
      <p:sp>
        <p:nvSpPr>
          <p:cNvPr id="11" name="Text 7"/>
          <p:cNvSpPr/>
          <p:nvPr/>
        </p:nvSpPr>
        <p:spPr>
          <a:xfrm>
            <a:off x="2098715" y="2832497"/>
            <a:ext cx="8141970" cy="624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60"/>
              </a:lnSpc>
              <a:buNone/>
            </a:pPr>
            <a:r>
              <a:rPr lang="en-US" sz="1537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Новобранцы проходят курс начальной военной подготовки, включающий изучение устава, оружия, тактики и строевой подготовки.</a:t>
            </a:r>
            <a:endParaRPr lang="en-US" sz="1537" dirty="0"/>
          </a:p>
        </p:txBody>
      </p:sp>
      <p:sp>
        <p:nvSpPr>
          <p:cNvPr id="12" name="Shape 8"/>
          <p:cNvSpPr/>
          <p:nvPr/>
        </p:nvSpPr>
        <p:spPr>
          <a:xfrm>
            <a:off x="1244501" y="4200227"/>
            <a:ext cx="683300" cy="38933"/>
          </a:xfrm>
          <a:prstGeom prst="roundRect">
            <a:avLst>
              <a:gd name="adj" fmla="val 225688"/>
            </a:avLst>
          </a:prstGeom>
          <a:solidFill>
            <a:srgbClr val="8D2424"/>
          </a:solidFill>
          <a:ln/>
        </p:spPr>
      </p:sp>
      <p:sp>
        <p:nvSpPr>
          <p:cNvPr id="13" name="Shape 9"/>
          <p:cNvSpPr/>
          <p:nvPr/>
        </p:nvSpPr>
        <p:spPr>
          <a:xfrm>
            <a:off x="805279" y="4000143"/>
            <a:ext cx="439222" cy="439222"/>
          </a:xfrm>
          <a:prstGeom prst="roundRect">
            <a:avLst>
              <a:gd name="adj" fmla="val 20005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902553" y="4036695"/>
            <a:ext cx="244554" cy="3661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83"/>
              </a:lnSpc>
              <a:buNone/>
            </a:pPr>
            <a:r>
              <a:rPr lang="en-US" sz="2306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306" dirty="0"/>
          </a:p>
        </p:txBody>
      </p:sp>
      <p:sp>
        <p:nvSpPr>
          <p:cNvPr id="15" name="Text 11"/>
          <p:cNvSpPr/>
          <p:nvPr/>
        </p:nvSpPr>
        <p:spPr>
          <a:xfrm>
            <a:off x="2098715" y="4042767"/>
            <a:ext cx="3738920" cy="3050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2"/>
              </a:lnSpc>
              <a:buNone/>
            </a:pPr>
            <a:r>
              <a:rPr lang="en-US" sz="1922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Специальная подготовка</a:t>
            </a:r>
            <a:endParaRPr lang="en-US" sz="1922" dirty="0"/>
          </a:p>
        </p:txBody>
      </p:sp>
      <p:sp>
        <p:nvSpPr>
          <p:cNvPr id="16" name="Text 12"/>
          <p:cNvSpPr/>
          <p:nvPr/>
        </p:nvSpPr>
        <p:spPr>
          <a:xfrm>
            <a:off x="2098715" y="4464844"/>
            <a:ext cx="8141970" cy="624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60"/>
              </a:lnSpc>
              <a:buNone/>
            </a:pPr>
            <a:r>
              <a:rPr lang="en-US" sz="1537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Военнослужащие проходят углубленную специализацию по своей военной специальности, получают навыки управления техникой и вооружением.</a:t>
            </a:r>
            <a:endParaRPr lang="en-US" sz="1537" dirty="0"/>
          </a:p>
        </p:txBody>
      </p:sp>
      <p:sp>
        <p:nvSpPr>
          <p:cNvPr id="17" name="Shape 13"/>
          <p:cNvSpPr/>
          <p:nvPr/>
        </p:nvSpPr>
        <p:spPr>
          <a:xfrm>
            <a:off x="1244501" y="5832574"/>
            <a:ext cx="683300" cy="38933"/>
          </a:xfrm>
          <a:prstGeom prst="roundRect">
            <a:avLst>
              <a:gd name="adj" fmla="val 225688"/>
            </a:avLst>
          </a:prstGeom>
          <a:solidFill>
            <a:srgbClr val="8D2424"/>
          </a:solidFill>
          <a:ln/>
        </p:spPr>
      </p:sp>
      <p:sp>
        <p:nvSpPr>
          <p:cNvPr id="18" name="Shape 14"/>
          <p:cNvSpPr/>
          <p:nvPr/>
        </p:nvSpPr>
        <p:spPr>
          <a:xfrm>
            <a:off x="805279" y="5632490"/>
            <a:ext cx="439222" cy="439222"/>
          </a:xfrm>
          <a:prstGeom prst="roundRect">
            <a:avLst>
              <a:gd name="adj" fmla="val 20005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895886" y="5669042"/>
            <a:ext cx="258008" cy="3661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83"/>
              </a:lnSpc>
              <a:buNone/>
            </a:pPr>
            <a:r>
              <a:rPr lang="en-US" sz="2306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306" dirty="0"/>
          </a:p>
        </p:txBody>
      </p:sp>
      <p:sp>
        <p:nvSpPr>
          <p:cNvPr id="20" name="Text 16"/>
          <p:cNvSpPr/>
          <p:nvPr/>
        </p:nvSpPr>
        <p:spPr>
          <a:xfrm>
            <a:off x="2098715" y="5675114"/>
            <a:ext cx="3479840" cy="3050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2"/>
              </a:lnSpc>
              <a:buNone/>
            </a:pPr>
            <a:r>
              <a:rPr lang="en-US" sz="1922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Непрерывное обучение</a:t>
            </a:r>
            <a:endParaRPr lang="en-US" sz="1922" dirty="0"/>
          </a:p>
        </p:txBody>
      </p:sp>
      <p:sp>
        <p:nvSpPr>
          <p:cNvPr id="21" name="Text 17"/>
          <p:cNvSpPr/>
          <p:nvPr/>
        </p:nvSpPr>
        <p:spPr>
          <a:xfrm>
            <a:off x="2098715" y="6097191"/>
            <a:ext cx="8141970" cy="624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60"/>
              </a:lnSpc>
              <a:buNone/>
            </a:pPr>
            <a:r>
              <a:rPr lang="en-US" sz="1537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На протяжении всей службы военнослужащие участвуют в учениях, переподготовке и повышении квалификации для поддержания боевой готовности.</a:t>
            </a:r>
            <a:endParaRPr lang="en-US" sz="1537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907375"/>
            <a:ext cx="11109960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Социальные гарантии для военнослужащих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1760220" y="2740462"/>
            <a:ext cx="5443895" cy="2353389"/>
          </a:xfrm>
          <a:prstGeom prst="roundRect">
            <a:avLst>
              <a:gd name="adj" fmla="val 424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990011" y="2970252"/>
            <a:ext cx="498431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Достойное денежное довольствие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1990011" y="3797856"/>
            <a:ext cx="498431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Военнослужащие получают конкурентное денежное довольствие, включающее оклад, надбавки и премии.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740462"/>
            <a:ext cx="5443895" cy="2353389"/>
          </a:xfrm>
          <a:prstGeom prst="roundRect">
            <a:avLst>
              <a:gd name="adj" fmla="val 424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56076" y="2970252"/>
            <a:ext cx="472904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Медицинское обслуживание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56076" y="3450669"/>
            <a:ext cx="498431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Военнослужащие и члены их семей имеют право на бесплатное медицинское обслуживание в военных госпиталях.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1760220" y="5316022"/>
            <a:ext cx="5443895" cy="2006203"/>
          </a:xfrm>
          <a:prstGeom prst="roundRect">
            <a:avLst>
              <a:gd name="adj" fmla="val 498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990011" y="5545812"/>
            <a:ext cx="397883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Жилищное обеспечение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1990011" y="6026229"/>
            <a:ext cx="498431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Государство предоставляет военнослужащим служебное жилье или компенсацию арендной платы.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5316022"/>
            <a:ext cx="5443895" cy="2006203"/>
          </a:xfrm>
          <a:prstGeom prst="roundRect">
            <a:avLst>
              <a:gd name="adj" fmla="val 498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56076" y="5545812"/>
            <a:ext cx="386143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Программы поддержки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56076" y="6026229"/>
            <a:ext cx="498431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Существуют специальные программы по ипотеке, отдыху, реабилитации и профессиональной подготовке военных.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0420" y="0"/>
            <a:ext cx="3657600" cy="82307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28556" y="607576"/>
            <a:ext cx="9315688" cy="1381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37"/>
              </a:lnSpc>
              <a:buNone/>
            </a:pPr>
            <a:r>
              <a:rPr lang="en-US" sz="43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Воинская дисциплина и уставы</a:t>
            </a:r>
            <a:endParaRPr lang="en-US" sz="43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556" y="2320052"/>
            <a:ext cx="1104781" cy="176772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64688" y="2540913"/>
            <a:ext cx="4255889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Устав внутренней службы</a:t>
            </a:r>
            <a:endParaRPr lang="en-US" sz="2175" dirty="0"/>
          </a:p>
        </p:txBody>
      </p:sp>
      <p:sp>
        <p:nvSpPr>
          <p:cNvPr id="8" name="Text 3"/>
          <p:cNvSpPr/>
          <p:nvPr/>
        </p:nvSpPr>
        <p:spPr>
          <a:xfrm>
            <a:off x="2264688" y="3018711"/>
            <a:ext cx="7879556" cy="706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Регламентирует права, обязанности и ответственность военнослужащих в повседневной жизни.</a:t>
            </a:r>
            <a:endParaRPr lang="en-US" sz="174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556" y="4087773"/>
            <a:ext cx="1104781" cy="176772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64688" y="4308634"/>
            <a:ext cx="389620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Дисциплинарный устав</a:t>
            </a:r>
            <a:endParaRPr lang="en-US" sz="2175" dirty="0"/>
          </a:p>
        </p:txBody>
      </p:sp>
      <p:sp>
        <p:nvSpPr>
          <p:cNvPr id="11" name="Text 5"/>
          <p:cNvSpPr/>
          <p:nvPr/>
        </p:nvSpPr>
        <p:spPr>
          <a:xfrm>
            <a:off x="2264688" y="4786432"/>
            <a:ext cx="7879556" cy="706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Определяет порядок поощрений и наказаний за нарушение воинской дисциплины.</a:t>
            </a:r>
            <a:endParaRPr lang="en-US" sz="174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8556" y="5855494"/>
            <a:ext cx="1104781" cy="1767721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64688" y="6076355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Строевой устав</a:t>
            </a:r>
            <a:endParaRPr lang="en-US" sz="2175" dirty="0"/>
          </a:p>
        </p:txBody>
      </p:sp>
      <p:sp>
        <p:nvSpPr>
          <p:cNvPr id="14" name="Text 7"/>
          <p:cNvSpPr/>
          <p:nvPr/>
        </p:nvSpPr>
        <p:spPr>
          <a:xfrm>
            <a:off x="2264688" y="6554153"/>
            <a:ext cx="7879556" cy="706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Устанавливает правила строевых приемов и движения военнослужащих в составе подразделений.</a:t>
            </a:r>
            <a:endParaRPr lang="en-US" sz="174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1151692"/>
            <a:ext cx="11109960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Значение военной службы для страны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0220" y="2984778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60220" y="3762375"/>
            <a:ext cx="2527459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Защита Родины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1760220" y="4589978"/>
            <a:ext cx="2527459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Военная служба - это конституционная обязанность гражданина по защите независимости и территориальной целостности страны.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0935" y="2984778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620935" y="3762375"/>
            <a:ext cx="252757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Патриотизм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4620935" y="4242792"/>
            <a:ext cx="2527578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Служба в армии воспитывает у граждан чувство патриотизма, гордости за свою страну и готовность встать на ее защиту.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768" y="2984778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81768" y="3762375"/>
            <a:ext cx="252757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Дисциплина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7481768" y="4242792"/>
            <a:ext cx="2527578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Армия прививает военнослужащим дисциплину, ответственность, организованность и другие важные жизненные ценности.</a:t>
            </a:r>
            <a:endParaRPr lang="en-US" sz="17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42602" y="2984778"/>
            <a:ext cx="555427" cy="555427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342602" y="3762375"/>
            <a:ext cx="252757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Карьерный рост</a:t>
            </a:r>
            <a:endParaRPr lang="en-US" sz="2187" dirty="0"/>
          </a:p>
        </p:txBody>
      </p:sp>
      <p:sp>
        <p:nvSpPr>
          <p:cNvPr id="16" name="Text 9"/>
          <p:cNvSpPr/>
          <p:nvPr/>
        </p:nvSpPr>
        <p:spPr>
          <a:xfrm>
            <a:off x="10342602" y="4589978"/>
            <a:ext cx="2527578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Служба в армии открывает возможности для получения военной специальности и дальнейшего карьерного роста.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424</Words>
  <Application>Microsoft Office PowerPoint</Application>
  <PresentationFormat>Произвольный</PresentationFormat>
  <Paragraphs>62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Dela Gothic One</vt:lpstr>
      <vt:lpstr>DM Sans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Денис .</cp:lastModifiedBy>
  <cp:revision>3</cp:revision>
  <dcterms:created xsi:type="dcterms:W3CDTF">2024-04-23T08:18:57Z</dcterms:created>
  <dcterms:modified xsi:type="dcterms:W3CDTF">2024-04-23T08:20:04Z</dcterms:modified>
</cp:coreProperties>
</file>